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e6df122f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34e6df122f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e6df122f7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34e6df122f7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f884cce5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4f884cce5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e6df122f7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34e6df122f7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e6df122f7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4e6df122f7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e6df122f7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4e6df122f7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 (3)">
  <p:cSld name="표지 (3)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내, 물품, 정렬된, 여러개이(가) 표시된 사진&#10;&#10;자동 생성된 설명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009" y="0"/>
            <a:ext cx="12197009" cy="582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479376" y="5822504"/>
            <a:ext cx="11712624" cy="103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6898"/>
              </a:buClr>
              <a:buSzPts val="4000"/>
              <a:buFont typeface="Arial"/>
              <a:buNone/>
              <a:defRPr b="1" sz="4000">
                <a:solidFill>
                  <a:srgbClr val="50689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89898B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2000">
                <a:solidFill>
                  <a:srgbClr val="89898B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800">
                <a:solidFill>
                  <a:srgbClr val="89898B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89898B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비교">
  <p:cSld name="1_비교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9pPr>
          </a:lstStyle>
          <a:p/>
        </p:txBody>
      </p:sp>
      <p:sp>
        <p:nvSpPr>
          <p:cNvPr id="124" name="Google Shape;124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600"/>
            </a:lvl9pPr>
          </a:lstStyle>
          <a:p/>
        </p:txBody>
      </p:sp>
      <p:sp>
        <p:nvSpPr>
          <p:cNvPr id="126" name="Google Shape;126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기본 페이지(2)">
  <p:cSld name="기본 페이지(2)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2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743" t="0"/>
          <a:stretch/>
        </p:blipFill>
        <p:spPr>
          <a:xfrm>
            <a:off x="-7357" y="2755"/>
            <a:ext cx="12206714" cy="685524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1" type="body"/>
          </p:nvPr>
        </p:nvSpPr>
        <p:spPr>
          <a:xfrm>
            <a:off x="243100" y="907351"/>
            <a:ext cx="11719256" cy="5440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6D99"/>
              </a:buClr>
              <a:buSzPts val="2880"/>
              <a:buFont typeface="Noto Sans Symbols"/>
              <a:buChar char="▪"/>
              <a:defRPr sz="24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800"/>
              <a:buFont typeface="Noto Sans Symbols"/>
              <a:buChar char="❑"/>
              <a:defRPr sz="20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718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2340"/>
              <a:buFont typeface="Arial"/>
              <a:buChar char="•"/>
              <a:defRPr sz="18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600"/>
              <a:buFont typeface="Noto Sans Symbols"/>
              <a:buChar char="✔"/>
              <a:defRPr sz="16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600"/>
              <a:buFont typeface="Arial"/>
              <a:buChar char="-"/>
              <a:defRPr sz="16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12192000" cy="770826"/>
          </a:xfrm>
          <a:prstGeom prst="rect">
            <a:avLst/>
          </a:prstGeom>
          <a:solidFill>
            <a:srgbClr val="546D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236372" y="90761"/>
            <a:ext cx="11719256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그래픽, 스크린샷, 그래픽 디자인, 폰트이(가) 표시된 사진&#10;&#10;AI가 생성한 콘텐츠는 부정확할 수 있습니다.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22" y="6407239"/>
            <a:ext cx="1177627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 화면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캡션 있는 콘텐츠">
  <p:cSld name="1_캡션 있는 콘텐츠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3200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8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4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2000"/>
            </a:lvl9pPr>
          </a:lstStyle>
          <a:p/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9pPr>
          </a:lstStyle>
          <a:p/>
        </p:txBody>
      </p:sp>
      <p:sp>
        <p:nvSpPr>
          <p:cNvPr id="143" name="Google Shape;14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캡션 있는 그림">
  <p:cSld name="1_캡션 있는 그림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000"/>
            </a:lvl9pPr>
          </a:lstStyle>
          <a:p/>
        </p:txBody>
      </p:sp>
      <p:sp>
        <p:nvSpPr>
          <p:cNvPr id="150" name="Google Shape;15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세로 텍스트">
  <p:cSld name="1_제목 및 세로 텍스트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세로 제목 및 텍스트">
  <p:cSld name="1_세로 제목 및 텍스트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 (1)">
  <p:cSld name="표지 (1)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6688" y="-99392"/>
            <a:ext cx="12288688" cy="705678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-96687" y="3717032"/>
            <a:ext cx="12288687" cy="1872208"/>
          </a:xfrm>
          <a:prstGeom prst="rect">
            <a:avLst/>
          </a:prstGeom>
          <a:solidFill>
            <a:srgbClr val="FFFFFF">
              <a:alpha val="6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/>
          <p:nvPr>
            <p:ph type="ctrTitle"/>
          </p:nvPr>
        </p:nvSpPr>
        <p:spPr>
          <a:xfrm>
            <a:off x="240021" y="4543032"/>
            <a:ext cx="11377264" cy="83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E27"/>
              </a:buClr>
              <a:buSzPts val="4800"/>
              <a:buFont typeface="Calibri"/>
              <a:buNone/>
              <a:defRPr b="1" sz="4800">
                <a:solidFill>
                  <a:srgbClr val="1B1E2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251687" y="3894960"/>
            <a:ext cx="11377264" cy="648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D68"/>
              </a:buClr>
              <a:buSzPts val="2800"/>
              <a:buNone/>
              <a:defRPr b="0" sz="2800">
                <a:solidFill>
                  <a:srgbClr val="494D6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그래픽, 스크린샷, 그래픽 디자인, 폰트이(가) 표시된 사진&#10;&#10;AI가 생성한 콘텐츠는 부정확할 수 있습니다."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16" y="0"/>
            <a:ext cx="2144616" cy="655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 (2)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내이(가) 표시된 사진&#10;&#10;자동 생성된 설명"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1500" y="-1292772"/>
            <a:ext cx="12294999" cy="82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idx="10" type="dt"/>
          </p:nvPr>
        </p:nvSpPr>
        <p:spPr>
          <a:xfrm>
            <a:off x="10937015" y="6021288"/>
            <a:ext cx="106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D60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-51500" y="2996952"/>
            <a:ext cx="12294999" cy="2520280"/>
          </a:xfrm>
          <a:prstGeom prst="rect">
            <a:avLst/>
          </a:prstGeom>
          <a:solidFill>
            <a:srgbClr val="000000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 txBox="1"/>
          <p:nvPr>
            <p:ph type="ctrTitle"/>
          </p:nvPr>
        </p:nvSpPr>
        <p:spPr>
          <a:xfrm>
            <a:off x="602883" y="4144975"/>
            <a:ext cx="9144000" cy="9421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b="1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602883" y="3645024"/>
            <a:ext cx="9144000" cy="499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AB2AA"/>
              </a:buClr>
              <a:buSzPts val="2800"/>
              <a:buNone/>
              <a:defRPr b="0" sz="2800">
                <a:solidFill>
                  <a:srgbClr val="BAB2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888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기본 페이지 (1)">
  <p:cSld name="기본 페이지 (1)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图片 2" id="38" name="Google Shape;38;p6"/>
          <p:cNvPicPr preferRelativeResize="0"/>
          <p:nvPr/>
        </p:nvPicPr>
        <p:blipFill rotWithShape="1">
          <a:blip r:embed="rId2">
            <a:alphaModFix/>
          </a:blip>
          <a:srcRect b="0" l="0" r="743" t="0"/>
          <a:stretch/>
        </p:blipFill>
        <p:spPr>
          <a:xfrm>
            <a:off x="-7357" y="2755"/>
            <a:ext cx="12206714" cy="685524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>
            <p:ph type="title"/>
          </p:nvPr>
        </p:nvSpPr>
        <p:spPr>
          <a:xfrm>
            <a:off x="385010" y="340074"/>
            <a:ext cx="11421980" cy="62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6898"/>
              </a:buClr>
              <a:buSzPts val="3200"/>
              <a:buFont typeface="Calibri"/>
              <a:buNone/>
              <a:defRPr b="1" sz="3200">
                <a:solidFill>
                  <a:srgbClr val="50689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378747" y="1240740"/>
            <a:ext cx="11428243" cy="5043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148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46D99"/>
              </a:buClr>
              <a:buSzPts val="2880"/>
              <a:buFont typeface="Noto Sans Symbols"/>
              <a:buChar char="▪"/>
              <a:defRPr sz="24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800"/>
              <a:buFont typeface="Noto Sans Symbols"/>
              <a:buChar char="❑"/>
              <a:defRPr sz="20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718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2340"/>
              <a:buFont typeface="Arial"/>
              <a:buChar char="•"/>
              <a:defRPr sz="18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600"/>
              <a:buFont typeface="Noto Sans Symbols"/>
              <a:buChar char="✔"/>
              <a:defRPr sz="16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46D99"/>
              </a:buClr>
              <a:buSzPts val="1600"/>
              <a:buFont typeface="Arial"/>
              <a:buChar char="-"/>
              <a:defRPr sz="1600">
                <a:solidFill>
                  <a:srgbClr val="1B1E2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42" name="Google Shape;42;p6"/>
          <p:cNvCxnSpPr/>
          <p:nvPr/>
        </p:nvCxnSpPr>
        <p:spPr>
          <a:xfrm>
            <a:off x="378747" y="982086"/>
            <a:ext cx="11421980" cy="0"/>
          </a:xfrm>
          <a:prstGeom prst="straightConnector1">
            <a:avLst/>
          </a:prstGeom>
          <a:noFill/>
          <a:ln cap="flat" cmpd="sng" w="12700">
            <a:solidFill>
              <a:srgbClr val="546D9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그래픽, 스크린샷, 그래픽 디자인, 폰트이(가) 표시된 사진&#10;&#10;AI가 생성한 콘텐츠는 부정확할 수 있습니다." id="43" name="Google Shape;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22" y="6407239"/>
            <a:ext cx="1177627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0">
          <p15:clr>
            <a:srgbClr val="FBAE40"/>
          </p15:clr>
        </p15:guide>
        <p15:guide id="2" pos="143">
          <p15:clr>
            <a:srgbClr val="FBAE40"/>
          </p15:clr>
        </p15:guide>
        <p15:guide id="3" orient="horz" pos="618">
          <p15:clr>
            <a:srgbClr val="FBAE40"/>
          </p15:clr>
        </p15:guide>
        <p15:guide id="4" pos="234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7446">
          <p15:clr>
            <a:srgbClr val="FBAE40"/>
          </p15:clr>
        </p15:guide>
        <p15:guide id="7" pos="75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기본 페이지(3)">
  <p:cSld name="기본 페이지(3)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9311178" y="6484789"/>
            <a:ext cx="2743200" cy="3009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B1E3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descr="그래픽, 스크린샷, 그래픽 디자인, 폰트이(가) 표시된 사진&#10;&#10;AI가 생성한 콘텐츠는 부정확할 수 있습니다." id="46" name="Google Shape;4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622" y="6407239"/>
            <a:ext cx="1177627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(1)">
  <p:cSld name="목차(1)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내이(가) 표시된 사진&#10;&#10;자동 생성된 설명" id="48" name="Google Shape;4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5877" y="-25697"/>
            <a:ext cx="5987861" cy="690536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/>
          <p:nvPr/>
        </p:nvSpPr>
        <p:spPr>
          <a:xfrm>
            <a:off x="5951984" y="-25697"/>
            <a:ext cx="6240016" cy="6905369"/>
          </a:xfrm>
          <a:prstGeom prst="rect">
            <a:avLst/>
          </a:prstGeom>
          <a:solidFill>
            <a:srgbClr val="DDD0AF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360" y="6165304"/>
            <a:ext cx="1451826" cy="41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커버 (2)">
  <p:cSld name="커버 (2)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b="17444" l="0" r="0" t="22149"/>
          <a:stretch/>
        </p:blipFill>
        <p:spPr>
          <a:xfrm>
            <a:off x="0" y="-10294"/>
            <a:ext cx="12192000" cy="621540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155340" y="6372036"/>
            <a:ext cx="11881320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1B1E27"/>
                </a:solidFill>
                <a:latin typeface="Calibri"/>
                <a:ea typeface="Calibri"/>
                <a:cs typeface="Calibri"/>
                <a:sym typeface="Calibri"/>
              </a:rPr>
              <a:t>아카라라이프(주)  </a:t>
            </a:r>
            <a:r>
              <a:rPr b="0" i="0" lang="ko-KR" sz="1600" u="none" cap="none" strike="noStrike">
                <a:solidFill>
                  <a:srgbClr val="1B1E27"/>
                </a:solidFill>
                <a:latin typeface="Calibri"/>
                <a:ea typeface="Calibri"/>
                <a:cs typeface="Calibri"/>
                <a:sym typeface="Calibri"/>
              </a:rPr>
              <a:t>서울특별시 강남구 남부순환로 2621 S&amp;I 강남빌딩 12층 1220호(06267)    |    www.aqara.kr   |  support@aqara.kr </a:t>
            </a:r>
            <a:endParaRPr b="0" i="0" sz="1600" u="none" cap="none" strike="noStrike">
              <a:solidFill>
                <a:srgbClr val="1B1E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-96688" y="-10294"/>
            <a:ext cx="12385376" cy="6215405"/>
          </a:xfrm>
          <a:prstGeom prst="rect">
            <a:avLst/>
          </a:prstGeom>
          <a:solidFill>
            <a:srgbClr val="1B1E27">
              <a:alpha val="2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텍스트, 폰트, 그래픽, 로고이(가) 표시된 사진&#10;&#10;자동 생성된 설명" id="55" name="Google Shape;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9559" y="2666475"/>
            <a:ext cx="3532881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support@aqara.kr" TargetMode="External"/><Relationship Id="rId4" Type="http://schemas.openxmlformats.org/officeDocument/2006/relationships/hyperlink" Target="https://drive.google.com/drive/folders/1shz0XCo5VnQL_GhIr1G9FbpBNgtOLIwV" TargetMode="External"/><Relationship Id="rId5" Type="http://schemas.openxmlformats.org/officeDocument/2006/relationships/hyperlink" Target="https://app.modusign.co.k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hyperlink" Target="mailto:support@aqara.kr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hyperlink" Target="mailto:support@aqara.kr" TargetMode="External"/><Relationship Id="rId8" Type="http://schemas.openxmlformats.org/officeDocument/2006/relationships/hyperlink" Target="mailto:support@aqara.kr" TargetMode="External"/><Relationship Id="rId11" Type="http://schemas.openxmlformats.org/officeDocument/2006/relationships/image" Target="../media/image14.png"/><Relationship Id="rId10" Type="http://schemas.openxmlformats.org/officeDocument/2006/relationships/hyperlink" Target="mailto:support@aqara.k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79376" y="5822504"/>
            <a:ext cx="11712624" cy="103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06898"/>
              </a:buClr>
              <a:buSzPts val="40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전자서명(모두싸인) 사용 가이드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236372" y="90761"/>
            <a:ext cx="11719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전자서명 프로세스 및 사이트 정보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9311178" y="6484789"/>
            <a:ext cx="27432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706162" y="964137"/>
            <a:ext cx="10968600" cy="5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전자 서명 프로세스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1) 그룹웨어 전자결재 ‘기안서(인감 날인)’ 상신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* 결재 라인 : 팀장 &gt; 사업부장 &gt; 사업본부장 / 경영지원팀(합의)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2) 기안서 결재 완료 후 전자서명 사이트에 계약서 업로드, 계약자/문서 정보 등록 후 전송</a:t>
            </a:r>
            <a:b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1" i="0" lang="ko-KR" sz="14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 회사 계약자 정보 : </a:t>
            </a:r>
            <a:r>
              <a:rPr b="1" i="0" lang="ko-KR" sz="1400" u="sng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아카라이프㈜ / </a:t>
            </a:r>
            <a:r>
              <a:rPr b="1" i="0" lang="ko-KR" sz="1400" u="sng" cap="none" strike="noStrike">
                <a:solidFill>
                  <a:schemeClr val="hlink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support@aqara.kr</a:t>
            </a:r>
            <a:r>
              <a:rPr b="1" i="0" lang="ko-KR" sz="1400" u="sng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필수</a:t>
            </a:r>
            <a:r>
              <a:rPr b="1" lang="ko-KR" u="sng">
                <a:solidFill>
                  <a:schemeClr val="dk1"/>
                </a:solidFill>
                <a:highlight>
                  <a:srgbClr val="FFFF00"/>
                </a:highlight>
              </a:rPr>
              <a:t>,</a:t>
            </a:r>
            <a:r>
              <a:rPr b="1" i="0" lang="ko-KR" sz="1400" u="sng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u="sng">
                <a:solidFill>
                  <a:schemeClr val="dk1"/>
                </a:solidFill>
                <a:highlight>
                  <a:srgbClr val="FFFF00"/>
                </a:highlight>
              </a:rPr>
              <a:t>외부참조자 : 본인 이메일 등록 (서명 진행상황 확인 가능)</a:t>
            </a:r>
            <a:r>
              <a:rPr b="1" i="0" lang="ko-KR" sz="1400" u="sng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br>
              <a:rPr b="1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* 상대방 계약자 : 상대방 계약자명 / 수신 이메일 주소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3) 회사 인감은 경영지원팀에서 날인</a:t>
            </a:r>
            <a:b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4) 전자서명 완료된 계약서는 최초 ‘기안서(인감 날인)’ 문서에 댓글로 첨부 </a:t>
            </a:r>
            <a:b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* 이와 별도로 전자서명 완료된 계야서는 </a:t>
            </a: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공유폴더(클릭)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에 자동 저장됨</a:t>
            </a:r>
            <a:b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공유폴더 위치 : 구글 공유문서함 &gt; 01. Aqara 공용 드라이브 &gt; 05. 계약서 및 대외협정서 &gt; ★모두싸인(전자서명) 계약서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전자서명 사이트(모두싸인) : </a:t>
            </a:r>
            <a:r>
              <a:rPr b="1" i="0" lang="ko-KR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https://app.modusign.co.kr/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ㅁ ID : support@aqara.kr</a:t>
            </a:r>
            <a:b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ㅁ PW : aqara2020!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236372" y="90761"/>
            <a:ext cx="11719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1. 서명 요청 및 문서 업로드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9311178" y="6484789"/>
            <a:ext cx="27432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944" y="1914805"/>
            <a:ext cx="5413056" cy="360104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/>
          <p:nvPr/>
        </p:nvSpPr>
        <p:spPr>
          <a:xfrm>
            <a:off x="600151" y="2165257"/>
            <a:ext cx="979200" cy="2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271412" y="2133500"/>
            <a:ext cx="24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912" y="1914805"/>
            <a:ext cx="4401889" cy="181956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7321101" y="2731939"/>
            <a:ext cx="34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7670864" y="2686577"/>
            <a:ext cx="1611600" cy="44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479376" y="767579"/>
            <a:ext cx="11431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서명 요청 클릭 후 서명할 계약서를 업로드함</a:t>
            </a:r>
            <a:b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ko-KR" sz="16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 문서 업로드 후 모두싸인에서 텍스트 수정은 안되니, 서명만 할 수 있도록 계약서 업로드 요망 </a:t>
            </a:r>
            <a:endParaRPr b="0" i="1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9912" y="4043323"/>
            <a:ext cx="5516455" cy="166115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11203708" y="3978855"/>
            <a:ext cx="669600" cy="30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10862317" y="3950955"/>
            <a:ext cx="4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412" y="1600170"/>
            <a:ext cx="2657071" cy="464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1023" y="1599335"/>
            <a:ext cx="5038687" cy="384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5778" y="4233054"/>
            <a:ext cx="223037" cy="11641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>
            <p:ph type="title"/>
          </p:nvPr>
        </p:nvSpPr>
        <p:spPr>
          <a:xfrm>
            <a:off x="236372" y="90761"/>
            <a:ext cx="11719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2. 계약자 및 문서 정보 설정 후 전송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 txBox="1"/>
          <p:nvPr>
            <p:ph idx="12" type="sldNum"/>
          </p:nvPr>
        </p:nvSpPr>
        <p:spPr>
          <a:xfrm>
            <a:off x="9311178" y="6484789"/>
            <a:ext cx="27432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3145274" y="2503480"/>
            <a:ext cx="871800" cy="43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544753" y="3054688"/>
            <a:ext cx="2117400" cy="52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541384" y="4106031"/>
            <a:ext cx="2117400" cy="52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479376" y="767164"/>
            <a:ext cx="11431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계약자 정보 등록 🡺 사인/도장, 서명한 날짜 입력 🡺 문서 정보 최종 확인 (‘외부참조자’에 계약자 이메일 추가)</a:t>
            </a:r>
            <a:b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800" u="none" cap="none" strike="noStrike">
              <a:solidFill>
                <a:srgbClr val="4F68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30"/>
          <p:cNvCxnSpPr>
            <a:stCxn id="202" idx="3"/>
            <a:endCxn id="207" idx="1"/>
          </p:cNvCxnSpPr>
          <p:nvPr/>
        </p:nvCxnSpPr>
        <p:spPr>
          <a:xfrm>
            <a:off x="4017074" y="2719930"/>
            <a:ext cx="3216900" cy="866100"/>
          </a:xfrm>
          <a:prstGeom prst="straightConnector1">
            <a:avLst/>
          </a:prstGeom>
          <a:noFill/>
          <a:ln cap="flat" cmpd="sng" w="9525">
            <a:solidFill>
              <a:srgbClr val="BC372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8" name="Google Shape;20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7554" y="4478056"/>
            <a:ext cx="882695" cy="1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0388" y="4461580"/>
            <a:ext cx="882695" cy="1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2270" y="4633732"/>
            <a:ext cx="882695" cy="1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1409" y="3885015"/>
            <a:ext cx="423454" cy="15385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236373" y="1274800"/>
            <a:ext cx="265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계약자 정보 </a:t>
            </a:r>
            <a:r>
              <a:rPr b="1" i="0" lang="ko-KR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ko-KR" sz="1200">
                <a:solidFill>
                  <a:srgbClr val="FF0000"/>
                </a:solidFill>
              </a:rPr>
              <a:t>순서없이 서명 체크)</a:t>
            </a:r>
            <a:r>
              <a:rPr b="1" i="0" lang="ko-K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/>
          <p:nvPr/>
        </p:nvSpPr>
        <p:spPr>
          <a:xfrm>
            <a:off x="3145274" y="3270206"/>
            <a:ext cx="871800" cy="24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30"/>
          <p:cNvCxnSpPr>
            <a:stCxn id="213" idx="3"/>
            <a:endCxn id="215" idx="1"/>
          </p:cNvCxnSpPr>
          <p:nvPr/>
        </p:nvCxnSpPr>
        <p:spPr>
          <a:xfrm flipH="1" rot="10800000">
            <a:off x="4017074" y="2813156"/>
            <a:ext cx="2247600" cy="579600"/>
          </a:xfrm>
          <a:prstGeom prst="straightConnector1">
            <a:avLst/>
          </a:prstGeom>
          <a:noFill/>
          <a:ln cap="flat" cmpd="sng" w="9525">
            <a:solidFill>
              <a:srgbClr val="BC372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" name="Google Shape;207;p30"/>
          <p:cNvSpPr/>
          <p:nvPr/>
        </p:nvSpPr>
        <p:spPr>
          <a:xfrm>
            <a:off x="7233998" y="3342567"/>
            <a:ext cx="501600" cy="48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6264627" y="2681305"/>
            <a:ext cx="968700" cy="26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3145274" y="4913474"/>
            <a:ext cx="871800" cy="43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30"/>
          <p:cNvCxnSpPr>
            <a:endCxn id="218" idx="1"/>
          </p:cNvCxnSpPr>
          <p:nvPr/>
        </p:nvCxnSpPr>
        <p:spPr>
          <a:xfrm flipH="1" rot="10800000">
            <a:off x="4092398" y="4321723"/>
            <a:ext cx="3141600" cy="831900"/>
          </a:xfrm>
          <a:prstGeom prst="straightConnector1">
            <a:avLst/>
          </a:prstGeom>
          <a:noFill/>
          <a:ln cap="flat" cmpd="sng" w="9525">
            <a:solidFill>
              <a:srgbClr val="BC372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" name="Google Shape;218;p30"/>
          <p:cNvSpPr/>
          <p:nvPr/>
        </p:nvSpPr>
        <p:spPr>
          <a:xfrm>
            <a:off x="7233998" y="4078273"/>
            <a:ext cx="501600" cy="48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3090764" y="1274790"/>
            <a:ext cx="479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계약자 정보 등록입력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8312359" y="1238646"/>
            <a:ext cx="24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문서 정보 최종 확인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2360" y="1582567"/>
            <a:ext cx="2469085" cy="488336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8480207" y="1900977"/>
            <a:ext cx="2155800" cy="390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1618476" y="5926052"/>
            <a:ext cx="1049700" cy="33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9545506" y="6245667"/>
            <a:ext cx="1049700" cy="23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6735" y="3885015"/>
            <a:ext cx="423454" cy="14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1022" y="4016068"/>
            <a:ext cx="423454" cy="22101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/>
          <p:nvPr/>
        </p:nvSpPr>
        <p:spPr>
          <a:xfrm>
            <a:off x="6744476" y="5112440"/>
            <a:ext cx="871800" cy="36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897796" y="3264933"/>
            <a:ext cx="159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sng" cap="none" strike="noStrike">
                <a:solidFill>
                  <a:schemeClr val="hlink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support@aqara.kr</a:t>
            </a:r>
            <a:r>
              <a:rPr b="1" i="0" lang="ko-KR" sz="10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필수 </a:t>
            </a:r>
            <a:endParaRPr b="0" i="0" sz="1000" u="none" cap="none" strike="noStrike">
              <a:solidFill>
                <a:srgbClr val="FF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897796" y="4370106"/>
            <a:ext cx="144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sng" cap="none" strike="noStrike">
                <a:solidFill>
                  <a:schemeClr val="hlink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  <a:hlinkClick r:id="rId8"/>
              </a:rPr>
              <a:t>상대방 계약자 이메일</a:t>
            </a:r>
            <a:r>
              <a:rPr b="1" i="0" lang="ko-KR" sz="10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FF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8602165" y="4349465"/>
            <a:ext cx="1599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sng" cap="none" strike="noStrike">
                <a:solidFill>
                  <a:schemeClr val="hlink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  <a:hlinkClick r:id="rId9"/>
              </a:rPr>
              <a:t>support@aqara.kr</a:t>
            </a:r>
            <a:r>
              <a:rPr b="1" i="0" lang="ko-KR" sz="10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FF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8612700" y="5265505"/>
            <a:ext cx="1443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000" u="sng" cap="none" strike="noStrike">
                <a:solidFill>
                  <a:schemeClr val="hlink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  <a:hlinkClick r:id="rId10"/>
              </a:rPr>
              <a:t>상대방 계약자 이메일</a:t>
            </a:r>
            <a:r>
              <a:rPr b="1" i="0" lang="ko-KR" sz="10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rgbClr val="FF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8547278" y="3280443"/>
            <a:ext cx="2001900" cy="24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10755961" y="2225097"/>
            <a:ext cx="150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sng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본인 이메일</a:t>
            </a:r>
            <a:r>
              <a:rPr b="1" i="0" lang="ko-KR" sz="12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추가</a:t>
            </a:r>
            <a:endParaRPr b="1" i="0" sz="1200" u="none" cap="none" strike="noStrike">
              <a:solidFill>
                <a:srgbClr val="FF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계약서 진행상황 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확인 가능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30"/>
          <p:cNvCxnSpPr/>
          <p:nvPr/>
        </p:nvCxnSpPr>
        <p:spPr>
          <a:xfrm flipH="1" rot="10800000">
            <a:off x="10288742" y="2944931"/>
            <a:ext cx="625500" cy="521700"/>
          </a:xfrm>
          <a:prstGeom prst="straightConnector1">
            <a:avLst/>
          </a:prstGeom>
          <a:noFill/>
          <a:ln cap="flat" cmpd="sng" w="19050">
            <a:solidFill>
              <a:srgbClr val="BC372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35" name="Google Shape;235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1350" y="2438500"/>
            <a:ext cx="2129375" cy="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79" y="1675221"/>
            <a:ext cx="2667673" cy="41997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>
            <p:ph type="title"/>
          </p:nvPr>
        </p:nvSpPr>
        <p:spPr>
          <a:xfrm>
            <a:off x="236372" y="90761"/>
            <a:ext cx="11719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2. 계약자 및 문서 정보 설정 후 전송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9311178" y="6484789"/>
            <a:ext cx="27432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650307" y="1344185"/>
            <a:ext cx="610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 개인 본인 인증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3782405" y="1344185"/>
            <a:ext cx="479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계약자 정보 등록입력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571" y="1675221"/>
            <a:ext cx="3321793" cy="418545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479376" y="767164"/>
            <a:ext cx="1143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 본인 인증 후 계약서 전송하기</a:t>
            </a:r>
            <a:endParaRPr b="1" i="0" sz="1800" u="none" cap="none" strike="noStrike">
              <a:solidFill>
                <a:srgbClr val="4F68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1852899" y="3918030"/>
            <a:ext cx="964200" cy="33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6351009" y="4398321"/>
            <a:ext cx="668700" cy="33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2550" y="1689526"/>
            <a:ext cx="3437256" cy="418545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7523634" y="1344185"/>
            <a:ext cx="479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⑥ 라벨 미설정 후 전송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5287044" y="2932133"/>
            <a:ext cx="159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8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support@aqara.kr</a:t>
            </a:r>
            <a:endParaRPr b="0" i="0" sz="800" u="none" cap="none" strike="noStrike">
              <a:solidFill>
                <a:srgbClr val="FF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561939" y="3195084"/>
            <a:ext cx="89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8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상대방 계약자 </a:t>
            </a:r>
            <a:endParaRPr b="1" i="0" sz="800" u="none" cap="none" strike="noStrike">
              <a:solidFill>
                <a:srgbClr val="FF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8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이메일</a:t>
            </a:r>
            <a:endParaRPr b="0" i="0" sz="800" u="none" cap="none" strike="noStrike">
              <a:solidFill>
                <a:srgbClr val="FF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76" y="1603776"/>
            <a:ext cx="10955698" cy="365044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9311178" y="6484789"/>
            <a:ext cx="27432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9" name="Google Shape;259;p32"/>
          <p:cNvSpPr txBox="1"/>
          <p:nvPr>
            <p:ph type="title"/>
          </p:nvPr>
        </p:nvSpPr>
        <p:spPr>
          <a:xfrm>
            <a:off x="236372" y="90761"/>
            <a:ext cx="11719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3. 전송한 계약서 확인 및 취소 </a:t>
            </a:r>
            <a:endParaRPr sz="2600"/>
          </a:p>
        </p:txBody>
      </p:sp>
      <p:sp>
        <p:nvSpPr>
          <p:cNvPr id="260" name="Google Shape;260;p32"/>
          <p:cNvSpPr txBox="1"/>
          <p:nvPr/>
        </p:nvSpPr>
        <p:spPr>
          <a:xfrm>
            <a:off x="479376" y="767579"/>
            <a:ext cx="1143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전송한 </a:t>
            </a:r>
            <a:r>
              <a:rPr b="1" i="0" lang="ko-KR" sz="1800" u="none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  <a:t>계약서는 ‘문서함’에서 확인 가능</a:t>
            </a: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하며, 내용 확인하거나 서명 요청을 취소 가능함</a:t>
            </a:r>
            <a:endParaRPr b="1" i="0" sz="1800" u="none" cap="none" strike="noStrike">
              <a:solidFill>
                <a:srgbClr val="4F68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05827" y="3574026"/>
            <a:ext cx="979200" cy="27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2"/>
          <p:cNvCxnSpPr>
            <a:endCxn id="263" idx="1"/>
          </p:cNvCxnSpPr>
          <p:nvPr/>
        </p:nvCxnSpPr>
        <p:spPr>
          <a:xfrm flipH="1" rot="10800000">
            <a:off x="1585127" y="3317146"/>
            <a:ext cx="428400" cy="411300"/>
          </a:xfrm>
          <a:prstGeom prst="straightConnector1">
            <a:avLst/>
          </a:prstGeom>
          <a:noFill/>
          <a:ln cap="flat" cmpd="sng" w="9525">
            <a:solidFill>
              <a:srgbClr val="BC372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4" name="Google Shape;26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0287" y="3578031"/>
            <a:ext cx="1374789" cy="260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/>
          <p:nvPr/>
        </p:nvSpPr>
        <p:spPr>
          <a:xfrm>
            <a:off x="2013527" y="3102046"/>
            <a:ext cx="9421500" cy="43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3119245" y="4293537"/>
            <a:ext cx="1887000" cy="62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11018981" y="3151234"/>
            <a:ext cx="309000" cy="27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10060287" y="3653946"/>
            <a:ext cx="1374900" cy="244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32"/>
          <p:cNvCxnSpPr>
            <a:endCxn id="267" idx="0"/>
          </p:cNvCxnSpPr>
          <p:nvPr/>
        </p:nvCxnSpPr>
        <p:spPr>
          <a:xfrm flipH="1">
            <a:off x="10747737" y="3381246"/>
            <a:ext cx="271200" cy="272700"/>
          </a:xfrm>
          <a:prstGeom prst="straightConnector1">
            <a:avLst/>
          </a:prstGeom>
          <a:noFill/>
          <a:ln cap="flat" cmpd="sng" w="9525">
            <a:solidFill>
              <a:srgbClr val="BC372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idx="12" type="sldNum"/>
          </p:nvPr>
        </p:nvSpPr>
        <p:spPr>
          <a:xfrm>
            <a:off x="9311178" y="6484789"/>
            <a:ext cx="27432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4" name="Google Shape;274;p33"/>
          <p:cNvSpPr txBox="1"/>
          <p:nvPr>
            <p:ph type="title"/>
          </p:nvPr>
        </p:nvSpPr>
        <p:spPr>
          <a:xfrm>
            <a:off x="236372" y="90761"/>
            <a:ext cx="11719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2600">
                <a:latin typeface="Arial"/>
                <a:ea typeface="Arial"/>
                <a:cs typeface="Arial"/>
                <a:sym typeface="Arial"/>
              </a:rPr>
              <a:t>4. 전자서명 완료된 계약서 : 최초 ‘기안서(인감 날인)’ 전자결재에 첨부</a:t>
            </a:r>
            <a:endParaRPr sz="2600"/>
          </a:p>
        </p:txBody>
      </p:sp>
      <p:sp>
        <p:nvSpPr>
          <p:cNvPr id="275" name="Google Shape;275;p33"/>
          <p:cNvSpPr txBox="1"/>
          <p:nvPr/>
        </p:nvSpPr>
        <p:spPr>
          <a:xfrm>
            <a:off x="479376" y="767579"/>
            <a:ext cx="1143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전자서명 완료된 계약서는 </a:t>
            </a:r>
            <a:r>
              <a:rPr b="1" i="0" lang="ko-KR" sz="1800" u="none" cap="none" strike="noStrike">
                <a:solidFill>
                  <a:srgbClr val="4F6898"/>
                </a:solidFill>
                <a:latin typeface="Arial"/>
                <a:ea typeface="Arial"/>
                <a:cs typeface="Arial"/>
                <a:sym typeface="Arial"/>
              </a:rPr>
              <a:t>최초 ‘기안서(인감 날인)’ 전자결재에 첨부</a:t>
            </a:r>
            <a:endParaRPr b="1" i="0" sz="1800" u="none" cap="none" strike="noStrike">
              <a:solidFill>
                <a:srgbClr val="4F68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117" y="1317044"/>
            <a:ext cx="3526266" cy="516774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/>
          <p:nvPr/>
        </p:nvSpPr>
        <p:spPr>
          <a:xfrm>
            <a:off x="4112117" y="5329769"/>
            <a:ext cx="3313800" cy="64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479376" y="1668162"/>
            <a:ext cx="6088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댓글에 ‘인감날인본 첨부’ 작성 후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전자서명 완료된 계약서 파일 첨부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4112117" y="6031345"/>
            <a:ext cx="3313800" cy="64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3666837" y="5721929"/>
            <a:ext cx="322800" cy="507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4112117" y="5554812"/>
            <a:ext cx="3044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댓글 입력시 아래와 같이 댓글 등록 완료</a:t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353" y="1317044"/>
            <a:ext cx="4136096" cy="32691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/>
        </p:nvSpPr>
        <p:spPr>
          <a:xfrm>
            <a:off x="7714672" y="4685344"/>
            <a:ext cx="386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전자서명 완료된 계약서는 </a:t>
            </a:r>
            <a:r>
              <a:rPr b="1" i="0" lang="ko-KR" sz="12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모두싸인 문서함 내</a:t>
            </a:r>
            <a:br>
              <a:rPr b="1" i="0" lang="ko-KR" sz="12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b="1" i="0" lang="ko-KR" sz="1200" u="sng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계약서 클릭 후 내용 확인에서 다운로드 가능  </a:t>
            </a:r>
            <a:endParaRPr b="0" i="0" sz="12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/>
          <p:nvPr/>
        </p:nvSpPr>
        <p:spPr>
          <a:xfrm>
            <a:off x="7754880" y="2446491"/>
            <a:ext cx="890400" cy="20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9746240" y="3958468"/>
            <a:ext cx="890400" cy="20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Aqara Brand Identity">
      <a:dk1>
        <a:srgbClr val="1C1E28"/>
      </a:dk1>
      <a:lt1>
        <a:srgbClr val="FFFFFF"/>
      </a:lt1>
      <a:dk2>
        <a:srgbClr val="242852"/>
      </a:dk2>
      <a:lt2>
        <a:srgbClr val="ACCBF9"/>
      </a:lt2>
      <a:accent1>
        <a:srgbClr val="506898"/>
      </a:accent1>
      <a:accent2>
        <a:srgbClr val="BE3C26"/>
      </a:accent2>
      <a:accent3>
        <a:srgbClr val="DFD2D5"/>
      </a:accent3>
      <a:accent4>
        <a:srgbClr val="B9B2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